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503" r:id="rId3"/>
    <p:sldId id="262" r:id="rId4"/>
    <p:sldId id="510" r:id="rId5"/>
    <p:sldId id="536" r:id="rId6"/>
    <p:sldId id="537" r:id="rId7"/>
    <p:sldId id="538" r:id="rId8"/>
    <p:sldId id="539" r:id="rId9"/>
    <p:sldId id="540" r:id="rId10"/>
    <p:sldId id="541" r:id="rId11"/>
    <p:sldId id="542" r:id="rId12"/>
    <p:sldId id="543" r:id="rId13"/>
    <p:sldId id="544" r:id="rId14"/>
    <p:sldId id="545" r:id="rId15"/>
    <p:sldId id="546" r:id="rId16"/>
    <p:sldId id="547" r:id="rId17"/>
    <p:sldId id="513" r:id="rId18"/>
    <p:sldId id="514" r:id="rId19"/>
    <p:sldId id="515" r:id="rId20"/>
    <p:sldId id="516" r:id="rId21"/>
    <p:sldId id="517" r:id="rId22"/>
    <p:sldId id="518" r:id="rId23"/>
    <p:sldId id="567" r:id="rId24"/>
    <p:sldId id="566" r:id="rId25"/>
    <p:sldId id="568" r:id="rId26"/>
    <p:sldId id="525" r:id="rId27"/>
    <p:sldId id="526" r:id="rId28"/>
    <p:sldId id="527" r:id="rId29"/>
    <p:sldId id="548" r:id="rId30"/>
    <p:sldId id="549" r:id="rId31"/>
    <p:sldId id="550" r:id="rId32"/>
    <p:sldId id="551" r:id="rId33"/>
    <p:sldId id="552" r:id="rId34"/>
    <p:sldId id="553" r:id="rId35"/>
    <p:sldId id="554" r:id="rId36"/>
    <p:sldId id="555" r:id="rId37"/>
    <p:sldId id="556" r:id="rId38"/>
    <p:sldId id="557" r:id="rId39"/>
    <p:sldId id="558" r:id="rId40"/>
    <p:sldId id="559" r:id="rId41"/>
    <p:sldId id="560" r:id="rId42"/>
    <p:sldId id="561" r:id="rId43"/>
    <p:sldId id="562" r:id="rId44"/>
    <p:sldId id="563" r:id="rId45"/>
    <p:sldId id="564" r:id="rId46"/>
    <p:sldId id="565" r:id="rId47"/>
    <p:sldId id="507" r:id="rId48"/>
    <p:sldId id="50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85351" autoAdjust="0"/>
  </p:normalViewPr>
  <p:slideViewPr>
    <p:cSldViewPr snapToGrid="0">
      <p:cViewPr varScale="1">
        <p:scale>
          <a:sx n="75" d="100"/>
          <a:sy n="75" d="100"/>
        </p:scale>
        <p:origin x="-974" y="-7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5" name="Footer Placeholder 4">
            <a:extLst>
              <a:ext uri="{FF2B5EF4-FFF2-40B4-BE49-F238E27FC236}">
                <a16:creationId xmlns=""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5" name="Footer Placeholder 4">
            <a:extLst>
              <a:ext uri="{FF2B5EF4-FFF2-40B4-BE49-F238E27FC236}">
                <a16:creationId xmlns=""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5" name="Footer Placeholder 4">
            <a:extLst>
              <a:ext uri="{FF2B5EF4-FFF2-40B4-BE49-F238E27FC236}">
                <a16:creationId xmlns=""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5" name="Footer Placeholder 4">
            <a:extLst>
              <a:ext uri="{FF2B5EF4-FFF2-40B4-BE49-F238E27FC236}">
                <a16:creationId xmlns=""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5" name="Footer Placeholder 4">
            <a:extLst>
              <a:ext uri="{FF2B5EF4-FFF2-40B4-BE49-F238E27FC236}">
                <a16:creationId xmlns=""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6" name="Footer Placeholder 5">
            <a:extLst>
              <a:ext uri="{FF2B5EF4-FFF2-40B4-BE49-F238E27FC236}">
                <a16:creationId xmlns=""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8" name="Footer Placeholder 7">
            <a:extLst>
              <a:ext uri="{FF2B5EF4-FFF2-40B4-BE49-F238E27FC236}">
                <a16:creationId xmlns=""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4" name="Footer Placeholder 3">
            <a:extLst>
              <a:ext uri="{FF2B5EF4-FFF2-40B4-BE49-F238E27FC236}">
                <a16:creationId xmlns=""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3" name="Footer Placeholder 2">
            <a:extLst>
              <a:ext uri="{FF2B5EF4-FFF2-40B4-BE49-F238E27FC236}">
                <a16:creationId xmlns=""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6" name="Footer Placeholder 5">
            <a:extLst>
              <a:ext uri="{FF2B5EF4-FFF2-40B4-BE49-F238E27FC236}">
                <a16:creationId xmlns=""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23-03-2021</a:t>
            </a:fld>
            <a:endParaRPr lang="en-IN"/>
          </a:p>
        </p:txBody>
      </p:sp>
      <p:sp>
        <p:nvSpPr>
          <p:cNvPr id="6" name="Footer Placeholder 5">
            <a:extLst>
              <a:ext uri="{FF2B5EF4-FFF2-40B4-BE49-F238E27FC236}">
                <a16:creationId xmlns=""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23-03-2021</a:t>
            </a:fld>
            <a:endParaRPr lang="en-IN"/>
          </a:p>
        </p:txBody>
      </p:sp>
      <p:sp>
        <p:nvSpPr>
          <p:cNvPr id="5" name="Footer Placeholder 4">
            <a:extLst>
              <a:ext uri="{FF2B5EF4-FFF2-40B4-BE49-F238E27FC236}">
                <a16:creationId xmlns=""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slideshare.net/Simplilearn/support-vector-machine-how-support-vector-machine-works-svm-in-machine-learning-simplilearn" TargetMode="External"/><Relationship Id="rId2" Type="http://schemas.openxmlformats.org/officeDocument/2006/relationships/hyperlink" Target="https://www.skillbasics.com/" TargetMode="External"/><Relationship Id="rId1" Type="http://schemas.openxmlformats.org/officeDocument/2006/relationships/slideLayout" Target="../slideLayouts/slideLayout2.xml"/><Relationship Id="rId4" Type="http://schemas.openxmlformats.org/officeDocument/2006/relationships/hyperlink" Target="https://www.geeksforgeeks.org/decision-tree-introduction-exampl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67D267-3931-42EE-8A02-E5E64C3D8236}"/>
              </a:ext>
            </a:extLst>
          </p:cNvPr>
          <p:cNvSpPr>
            <a:spLocks noGrp="1"/>
          </p:cNvSpPr>
          <p:nvPr>
            <p:ph type="ctrTitle"/>
          </p:nvPr>
        </p:nvSpPr>
        <p:spPr>
          <a:xfrm>
            <a:off x="1524000" y="2728086"/>
            <a:ext cx="9144000" cy="2063067"/>
          </a:xfrm>
        </p:spPr>
        <p:txBody>
          <a:bodyPr>
            <a:normAutofit fontScale="90000"/>
          </a:bodyPr>
          <a:lstStyle/>
          <a:p>
            <a:r>
              <a:rPr lang="en-IN" dirty="0" smtClean="0">
                <a:latin typeface="Arial" panose="020B0604020202020204" pitchFamily="34" charset="0"/>
                <a:cs typeface="Arial" panose="020B0604020202020204" pitchFamily="34" charset="0"/>
              </a:rPr>
              <a:t/>
            </a:r>
            <a:br>
              <a:rPr lang="en-IN" dirty="0" smtClean="0">
                <a:latin typeface="Arial" panose="020B0604020202020204" pitchFamily="34" charset="0"/>
                <a:cs typeface="Arial" panose="020B0604020202020204" pitchFamily="34" charset="0"/>
              </a:rPr>
            </a:br>
            <a:r>
              <a:rPr lang="en-IN" dirty="0" smtClean="0">
                <a:latin typeface="Arial" panose="020B0604020202020204" pitchFamily="34" charset="0"/>
                <a:cs typeface="Arial" panose="020B0604020202020204" pitchFamily="34" charset="0"/>
              </a:rPr>
              <a:t/>
            </a:r>
            <a:br>
              <a:rPr lang="en-IN" dirty="0" smtClean="0">
                <a:latin typeface="Arial" panose="020B0604020202020204" pitchFamily="34" charset="0"/>
                <a:cs typeface="Arial" panose="020B0604020202020204" pitchFamily="34" charset="0"/>
              </a:rPr>
            </a:br>
            <a:r>
              <a:rPr lang="en-IN" dirty="0" smtClean="0">
                <a:latin typeface="Arial" panose="020B0604020202020204" pitchFamily="34" charset="0"/>
                <a:cs typeface="Arial" panose="020B0604020202020204" pitchFamily="34" charset="0"/>
              </a:rPr>
              <a:t/>
            </a:r>
            <a:br>
              <a:rPr lang="en-IN" dirty="0" smtClean="0">
                <a:latin typeface="Arial" panose="020B0604020202020204" pitchFamily="34" charset="0"/>
                <a:cs typeface="Arial" panose="020B0604020202020204" pitchFamily="34" charset="0"/>
              </a:rPr>
            </a:br>
            <a:r>
              <a:rPr lang="en-IN" dirty="0" smtClean="0">
                <a:latin typeface="Arial" panose="020B0604020202020204" pitchFamily="34" charset="0"/>
                <a:cs typeface="Arial" panose="020B0604020202020204" pitchFamily="34" charset="0"/>
              </a:rPr>
              <a:t>Machine Learning Algorithms</a:t>
            </a:r>
            <a:br>
              <a:rPr lang="en-IN" dirty="0" smtClean="0">
                <a:latin typeface="Arial" panose="020B0604020202020204" pitchFamily="34" charset="0"/>
                <a:cs typeface="Arial" panose="020B0604020202020204" pitchFamily="34" charset="0"/>
              </a:rPr>
            </a:br>
            <a:r>
              <a:rPr lang="en-IN" sz="4400" dirty="0" smtClean="0">
                <a:latin typeface="Arial" panose="020B0604020202020204" pitchFamily="34" charset="0"/>
                <a:cs typeface="Arial" panose="020B0604020202020204" pitchFamily="34" charset="0"/>
              </a:rPr>
              <a:t>Decision Tree and Support Vector Machine</a:t>
            </a:r>
            <a:r>
              <a:rPr lang="en-IN" dirty="0" smtClean="0">
                <a:latin typeface="Arial" panose="020B0604020202020204" pitchFamily="34" charset="0"/>
                <a:cs typeface="Arial" panose="020B0604020202020204" pitchFamily="34" charset="0"/>
              </a:rPr>
              <a:t/>
            </a:r>
            <a:br>
              <a:rPr lang="en-IN" dirty="0" smtClean="0">
                <a:latin typeface="Arial" panose="020B0604020202020204" pitchFamily="34" charset="0"/>
                <a:cs typeface="Arial" panose="020B0604020202020204" pitchFamily="34" charset="0"/>
              </a:rPr>
            </a:br>
            <a:endParaRPr lang="en-IN" dirty="0"/>
          </a:p>
        </p:txBody>
      </p:sp>
      <p:sp>
        <p:nvSpPr>
          <p:cNvPr id="3" name="Subtitle 2">
            <a:extLst>
              <a:ext uri="{FF2B5EF4-FFF2-40B4-BE49-F238E27FC236}">
                <a16:creationId xmlns="" xmlns:a16="http://schemas.microsoft.com/office/drawing/2014/main" id="{4959FEE3-B41D-441A-ADEC-C99C8C971605}"/>
              </a:ext>
            </a:extLst>
          </p:cNvPr>
          <p:cNvSpPr>
            <a:spLocks noGrp="1"/>
          </p:cNvSpPr>
          <p:nvPr>
            <p:ph type="subTitle" idx="1"/>
          </p:nvPr>
        </p:nvSpPr>
        <p:spPr>
          <a:xfrm>
            <a:off x="1524000" y="4750702"/>
            <a:ext cx="9144000" cy="1655762"/>
          </a:xfrm>
        </p:spPr>
        <p:txBody>
          <a:bodyPr>
            <a:normAutofit lnSpcReduction="10000"/>
          </a:bodyPr>
          <a:lstStyle/>
          <a:p>
            <a:r>
              <a:rPr lang="en-IN" b="1" dirty="0" err="1" smtClean="0">
                <a:latin typeface="Arial" panose="020B0604020202020204" pitchFamily="34" charset="0"/>
                <a:cs typeface="Arial" panose="020B0604020202020204" pitchFamily="34" charset="0"/>
              </a:rPr>
              <a:t>Raghu</a:t>
            </a:r>
            <a:r>
              <a:rPr lang="en-IN" b="1" dirty="0" smtClean="0">
                <a:latin typeface="Arial" panose="020B0604020202020204" pitchFamily="34" charset="0"/>
                <a:cs typeface="Arial" panose="020B0604020202020204" pitchFamily="34" charset="0"/>
              </a:rPr>
              <a:t> Prasad </a:t>
            </a:r>
            <a:r>
              <a:rPr lang="en-IN" b="1" dirty="0" err="1" smtClean="0">
                <a:latin typeface="Arial" panose="020B0604020202020204" pitchFamily="34" charset="0"/>
                <a:cs typeface="Arial" panose="020B0604020202020204" pitchFamily="34" charset="0"/>
              </a:rPr>
              <a:t>Konandur</a:t>
            </a:r>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9845547471</a:t>
            </a:r>
          </a:p>
          <a:p>
            <a:r>
              <a:rPr lang="en-IN" b="1" dirty="0" smtClean="0">
                <a:latin typeface="Arial" panose="020B0604020202020204" pitchFamily="34" charset="0"/>
                <a:cs typeface="Arial" panose="020B0604020202020204" pitchFamily="34" charset="0"/>
                <a:hlinkClick r:id="rId2"/>
              </a:rPr>
              <a:t>www.kaushalya.tech</a:t>
            </a:r>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raghuprasadkonandur@kaushalya.tech</a:t>
            </a:r>
            <a:endParaRPr lang="en-IN"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34423507-69B1-4DDE-954A-E8D22BA0C65B}"/>
              </a:ext>
            </a:extLst>
          </p:cNvPr>
          <p:cNvPicPr>
            <a:picLocks noChangeAspect="1"/>
          </p:cNvPicPr>
          <p:nvPr/>
        </p:nvPicPr>
        <p:blipFill>
          <a:blip r:embed="rId3"/>
          <a:stretch>
            <a:fillRect/>
          </a:stretch>
        </p:blipFill>
        <p:spPr>
          <a:xfrm>
            <a:off x="4653682" y="88833"/>
            <a:ext cx="2309060" cy="2118544"/>
          </a:xfrm>
          <a:prstGeom prst="rect">
            <a:avLst/>
          </a:prstGeom>
        </p:spPr>
      </p:pic>
    </p:spTree>
    <p:extLst>
      <p:ext uri="{BB962C8B-B14F-4D97-AF65-F5344CB8AC3E}">
        <p14:creationId xmlns=""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Important terms</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6146" name="Picture 2"/>
          <p:cNvPicPr>
            <a:picLocks noChangeAspect="1" noChangeArrowheads="1"/>
          </p:cNvPicPr>
          <p:nvPr/>
        </p:nvPicPr>
        <p:blipFill>
          <a:blip r:embed="rId2"/>
          <a:srcRect/>
          <a:stretch>
            <a:fillRect/>
          </a:stretch>
        </p:blipFill>
        <p:spPr bwMode="auto">
          <a:xfrm>
            <a:off x="997526" y="1617203"/>
            <a:ext cx="10239769" cy="4812172"/>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Important terms</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7170" name="Picture 2"/>
          <p:cNvPicPr>
            <a:picLocks noChangeAspect="1" noChangeArrowheads="1"/>
          </p:cNvPicPr>
          <p:nvPr/>
        </p:nvPicPr>
        <p:blipFill>
          <a:blip r:embed="rId2"/>
          <a:srcRect/>
          <a:stretch>
            <a:fillRect/>
          </a:stretch>
        </p:blipFill>
        <p:spPr bwMode="auto">
          <a:xfrm>
            <a:off x="944627" y="1564304"/>
            <a:ext cx="9952603" cy="4928636"/>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How it works ?</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8194" name="Picture 2"/>
          <p:cNvPicPr>
            <a:picLocks noChangeAspect="1" noChangeArrowheads="1"/>
          </p:cNvPicPr>
          <p:nvPr/>
        </p:nvPicPr>
        <p:blipFill>
          <a:blip r:embed="rId2"/>
          <a:srcRect/>
          <a:stretch>
            <a:fillRect/>
          </a:stretch>
        </p:blipFill>
        <p:spPr bwMode="auto">
          <a:xfrm>
            <a:off x="891729" y="1632317"/>
            <a:ext cx="10383352" cy="4536708"/>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How it works ?</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9218" name="Picture 2"/>
          <p:cNvPicPr>
            <a:picLocks noChangeAspect="1" noChangeArrowheads="1"/>
          </p:cNvPicPr>
          <p:nvPr/>
        </p:nvPicPr>
        <p:blipFill>
          <a:blip r:embed="rId2"/>
          <a:srcRect/>
          <a:stretch>
            <a:fillRect/>
          </a:stretch>
        </p:blipFill>
        <p:spPr bwMode="auto">
          <a:xfrm>
            <a:off x="566777" y="1511405"/>
            <a:ext cx="11169284" cy="4727470"/>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How it works ?</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10243" name="Picture 3"/>
          <p:cNvPicPr>
            <a:picLocks noChangeAspect="1" noChangeArrowheads="1"/>
          </p:cNvPicPr>
          <p:nvPr/>
        </p:nvPicPr>
        <p:blipFill>
          <a:blip r:embed="rId2"/>
          <a:srcRect/>
          <a:stretch>
            <a:fillRect/>
          </a:stretch>
        </p:blipFill>
        <p:spPr bwMode="auto">
          <a:xfrm>
            <a:off x="838830" y="1503848"/>
            <a:ext cx="10693190" cy="4876314"/>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How it works ?</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11266" name="Picture 2"/>
          <p:cNvPicPr>
            <a:picLocks noChangeAspect="1" noChangeArrowheads="1"/>
          </p:cNvPicPr>
          <p:nvPr/>
        </p:nvPicPr>
        <p:blipFill>
          <a:blip r:embed="rId2"/>
          <a:srcRect/>
          <a:stretch>
            <a:fillRect/>
          </a:stretch>
        </p:blipFill>
        <p:spPr bwMode="auto">
          <a:xfrm>
            <a:off x="1012641" y="1836357"/>
            <a:ext cx="10474038" cy="4531106"/>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How it works ?</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12290" name="Picture 2"/>
          <p:cNvPicPr>
            <a:picLocks noChangeAspect="1" noChangeArrowheads="1"/>
          </p:cNvPicPr>
          <p:nvPr/>
        </p:nvPicPr>
        <p:blipFill>
          <a:blip r:embed="rId2"/>
          <a:srcRect/>
          <a:stretch>
            <a:fillRect/>
          </a:stretch>
        </p:blipFill>
        <p:spPr bwMode="auto">
          <a:xfrm>
            <a:off x="952185" y="1692774"/>
            <a:ext cx="10163490" cy="4595314"/>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a:t>
            </a:r>
            <a:r>
              <a:rPr lang="en-IN" b="1" dirty="0" smtClean="0"/>
              <a:t>Tree – Use Case</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xmlns="" id="{895D7642-1311-47EF-B7F6-BD552EE66C9C}"/>
              </a:ext>
            </a:extLst>
          </p:cNvPr>
          <p:cNvPicPr>
            <a:picLocks noChangeAspect="1"/>
          </p:cNvPicPr>
          <p:nvPr/>
        </p:nvPicPr>
        <p:blipFill>
          <a:blip r:embed="rId2"/>
          <a:stretch>
            <a:fillRect/>
          </a:stretch>
        </p:blipFill>
        <p:spPr>
          <a:xfrm>
            <a:off x="838200" y="1356180"/>
            <a:ext cx="10323136" cy="5242583"/>
          </a:xfrm>
          <a:prstGeom prst="rect">
            <a:avLst/>
          </a:prstGeom>
        </p:spPr>
      </p:pic>
    </p:spTree>
    <p:extLst>
      <p:ext uri="{BB962C8B-B14F-4D97-AF65-F5344CB8AC3E}">
        <p14:creationId xmlns:p14="http://schemas.microsoft.com/office/powerpoint/2010/main" xmlns="" val="3838094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xmlns="" id="{E38E035A-EFAE-4918-8EB1-44AD8FE45E11}"/>
              </a:ext>
            </a:extLst>
          </p:cNvPr>
          <p:cNvPicPr>
            <a:picLocks noChangeAspect="1"/>
          </p:cNvPicPr>
          <p:nvPr/>
        </p:nvPicPr>
        <p:blipFill>
          <a:blip r:embed="rId2"/>
          <a:stretch>
            <a:fillRect/>
          </a:stretch>
        </p:blipFill>
        <p:spPr>
          <a:xfrm>
            <a:off x="754144" y="1710540"/>
            <a:ext cx="10515600" cy="4782335"/>
          </a:xfrm>
          <a:prstGeom prst="rect">
            <a:avLst/>
          </a:prstGeom>
        </p:spPr>
      </p:pic>
    </p:spTree>
    <p:extLst>
      <p:ext uri="{BB962C8B-B14F-4D97-AF65-F5344CB8AC3E}">
        <p14:creationId xmlns:p14="http://schemas.microsoft.com/office/powerpoint/2010/main" xmlns="" val="1810925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xmlns="" id="{0E6C34B2-1711-4617-99B1-0CD35BA199FF}"/>
              </a:ext>
            </a:extLst>
          </p:cNvPr>
          <p:cNvPicPr>
            <a:picLocks noChangeAspect="1"/>
          </p:cNvPicPr>
          <p:nvPr/>
        </p:nvPicPr>
        <p:blipFill>
          <a:blip r:embed="rId2"/>
          <a:stretch>
            <a:fillRect/>
          </a:stretch>
        </p:blipFill>
        <p:spPr>
          <a:xfrm>
            <a:off x="999241" y="1584799"/>
            <a:ext cx="10011266" cy="4592163"/>
          </a:xfrm>
          <a:prstGeom prst="rect">
            <a:avLst/>
          </a:prstGeom>
        </p:spPr>
      </p:pic>
    </p:spTree>
    <p:extLst>
      <p:ext uri="{BB962C8B-B14F-4D97-AF65-F5344CB8AC3E}">
        <p14:creationId xmlns:p14="http://schemas.microsoft.com/office/powerpoint/2010/main" xmlns="" val="417892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xmlns="" id="{70EAE32C-01B9-4D24-8F7D-680E6749ACEE}"/>
              </a:ext>
            </a:extLst>
          </p:cNvPr>
          <p:cNvSpPr>
            <a:spLocks noGrp="1"/>
          </p:cNvSpPr>
          <p:nvPr>
            <p:ph idx="1"/>
          </p:nvPr>
        </p:nvSpPr>
        <p:spPr/>
        <p:txBody>
          <a:bodyPr>
            <a:normAutofit fontScale="62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a:t>
            </a:r>
            <a:r>
              <a:rPr lang="en-IN" dirty="0" smtClean="0">
                <a:latin typeface="Arial" panose="020B0604020202020204" pitchFamily="34" charset="0"/>
                <a:cs typeface="Arial" panose="020B0604020202020204" pitchFamily="34" charset="0"/>
              </a:rPr>
              <a:t>27 </a:t>
            </a:r>
            <a:r>
              <a:rPr lang="en-IN" dirty="0">
                <a:latin typeface="Arial" panose="020B0604020202020204" pitchFamily="34" charset="0"/>
                <a:cs typeface="Arial" panose="020B0604020202020204" pitchFamily="34" charset="0"/>
              </a:rPr>
              <a:t>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smtClean="0">
                <a:latin typeface="Arial" panose="020B0604020202020204" pitchFamily="34" charset="0"/>
                <a:cs typeface="Arial" panose="020B0604020202020204" pitchFamily="34" charset="0"/>
              </a:rPr>
              <a:t>20 </a:t>
            </a:r>
            <a:r>
              <a:rPr lang="en-IN" dirty="0">
                <a:latin typeface="Arial" panose="020B0604020202020204" pitchFamily="34" charset="0"/>
                <a:cs typeface="Arial" panose="020B0604020202020204" pitchFamily="34" charset="0"/>
              </a:rPr>
              <a:t>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sz="2900" b="1" dirty="0">
                <a:latin typeface="Arial" panose="020B0604020202020204" pitchFamily="34" charset="0"/>
                <a:cs typeface="Arial" panose="020B0604020202020204" pitchFamily="34" charset="0"/>
              </a:rPr>
              <a:t>Consultancy </a:t>
            </a:r>
            <a:r>
              <a:rPr lang="en-IN" dirty="0">
                <a:latin typeface="Arial" panose="020B0604020202020204" pitchFamily="34" charset="0"/>
                <a:cs typeface="Arial" panose="020B0604020202020204" pitchFamily="34" charset="0"/>
              </a:rPr>
              <a:t>– Consultant to vendor of Atal Tinkering Lab/ECIL-ECIT, </a:t>
            </a:r>
            <a:r>
              <a:rPr lang="en-IN" dirty="0" err="1">
                <a:latin typeface="Arial" panose="020B0604020202020204" pitchFamily="34" charset="0"/>
                <a:cs typeface="Arial" panose="020B0604020202020204" pitchFamily="34" charset="0"/>
              </a:rPr>
              <a:t>Incarnus</a:t>
            </a:r>
            <a:r>
              <a:rPr lang="en-IN" dirty="0">
                <a:latin typeface="Arial" panose="020B0604020202020204" pitchFamily="34" charset="0"/>
                <a:cs typeface="Arial" panose="020B0604020202020204" pitchFamily="34" charset="0"/>
              </a:rPr>
              <a:t> – Healthcare Service Provider</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T,NextGen,Incarnus,Aspire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system,BGS-IT,Sindhi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a:t>
            </a:r>
            <a:r>
              <a:rPr lang="en-IN" dirty="0" err="1">
                <a:latin typeface="Arial" panose="020B0604020202020204" pitchFamily="34" charset="0"/>
                <a:cs typeface="Arial" panose="020B0604020202020204" pitchFamily="34" charset="0"/>
              </a:rPr>
              <a:t>University,Nagarjuna</a:t>
            </a:r>
            <a:r>
              <a:rPr lang="en-IN" dirty="0">
                <a:latin typeface="Arial" panose="020B0604020202020204" pitchFamily="34" charset="0"/>
                <a:cs typeface="Arial" panose="020B0604020202020204" pitchFamily="34" charset="0"/>
              </a:rPr>
              <a:t> Engineering </a:t>
            </a:r>
            <a:r>
              <a:rPr lang="en-IN" dirty="0" err="1">
                <a:latin typeface="Arial" panose="020B0604020202020204" pitchFamily="34" charset="0"/>
                <a:cs typeface="Arial" panose="020B0604020202020204" pitchFamily="34" charset="0"/>
              </a:rPr>
              <a:t>College,Dayanand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Sagar</a:t>
            </a:r>
            <a:r>
              <a:rPr lang="en-IN" dirty="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University,Acharya</a:t>
            </a:r>
            <a:r>
              <a:rPr lang="en-IN" dirty="0" smtClean="0">
                <a:latin typeface="Arial" panose="020B0604020202020204" pitchFamily="34" charset="0"/>
                <a:cs typeface="Arial" panose="020B0604020202020204" pitchFamily="34" charset="0"/>
              </a:rPr>
              <a:t> Institute of </a:t>
            </a:r>
            <a:r>
              <a:rPr lang="en-IN" dirty="0" err="1" smtClean="0">
                <a:latin typeface="Arial" panose="020B0604020202020204" pitchFamily="34" charset="0"/>
                <a:cs typeface="Arial" panose="020B0604020202020204" pitchFamily="34" charset="0"/>
              </a:rPr>
              <a:t>Technology,NIE</a:t>
            </a:r>
            <a:r>
              <a:rPr lang="en-IN" dirty="0" smtClean="0">
                <a:latin typeface="Arial" panose="020B0604020202020204" pitchFamily="34" charset="0"/>
                <a:cs typeface="Arial" panose="020B0604020202020204" pitchFamily="34" charset="0"/>
              </a:rPr>
              <a:t> </a:t>
            </a:r>
            <a:r>
              <a:rPr lang="en-IN" dirty="0" err="1" smtClean="0">
                <a:latin typeface="Arial" panose="020B0604020202020204" pitchFamily="34" charset="0"/>
                <a:cs typeface="Arial" panose="020B0604020202020204" pitchFamily="34" charset="0"/>
              </a:rPr>
              <a:t>Mysore,NIT-Imphal,etc</a:t>
            </a:r>
            <a:endParaRPr lang="en-IN" dirty="0">
              <a:latin typeface="Arial" panose="020B0604020202020204" pitchFamily="34" charset="0"/>
              <a:cs typeface="Arial" panose="020B0604020202020204" pitchFamily="34" charset="0"/>
            </a:endParaRPr>
          </a:p>
          <a:p>
            <a:endParaRPr lang="en-IN" dirty="0"/>
          </a:p>
          <a:p>
            <a:pPr marL="0" indent="0">
              <a:buNone/>
            </a:pPr>
            <a:endParaRPr lang="en-IN" dirty="0"/>
          </a:p>
        </p:txBody>
      </p:sp>
    </p:spTree>
    <p:extLst>
      <p:ext uri="{BB962C8B-B14F-4D97-AF65-F5344CB8AC3E}">
        <p14:creationId xmlns:p14="http://schemas.microsoft.com/office/powerpoint/2010/main" xmlns=""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xmlns="" id="{BD08D675-8193-4652-9619-74F4605B4471}"/>
              </a:ext>
            </a:extLst>
          </p:cNvPr>
          <p:cNvPicPr>
            <a:picLocks noChangeAspect="1"/>
          </p:cNvPicPr>
          <p:nvPr/>
        </p:nvPicPr>
        <p:blipFill>
          <a:blip r:embed="rId2"/>
          <a:stretch>
            <a:fillRect/>
          </a:stretch>
        </p:blipFill>
        <p:spPr>
          <a:xfrm>
            <a:off x="989815" y="1432874"/>
            <a:ext cx="9785022" cy="4967925"/>
          </a:xfrm>
          <a:prstGeom prst="rect">
            <a:avLst/>
          </a:prstGeom>
        </p:spPr>
      </p:pic>
    </p:spTree>
    <p:extLst>
      <p:ext uri="{BB962C8B-B14F-4D97-AF65-F5344CB8AC3E}">
        <p14:creationId xmlns:p14="http://schemas.microsoft.com/office/powerpoint/2010/main" xmlns="" val="2340380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xmlns="" id="{FA728E80-DB74-441E-889C-2E0F21181883}"/>
              </a:ext>
            </a:extLst>
          </p:cNvPr>
          <p:cNvPicPr>
            <a:picLocks noChangeAspect="1"/>
          </p:cNvPicPr>
          <p:nvPr/>
        </p:nvPicPr>
        <p:blipFill>
          <a:blip r:embed="rId2"/>
          <a:stretch>
            <a:fillRect/>
          </a:stretch>
        </p:blipFill>
        <p:spPr>
          <a:xfrm>
            <a:off x="923828" y="1413335"/>
            <a:ext cx="10020692" cy="4864917"/>
          </a:xfrm>
          <a:prstGeom prst="rect">
            <a:avLst/>
          </a:prstGeom>
        </p:spPr>
      </p:pic>
    </p:spTree>
    <p:extLst>
      <p:ext uri="{BB962C8B-B14F-4D97-AF65-F5344CB8AC3E}">
        <p14:creationId xmlns:p14="http://schemas.microsoft.com/office/powerpoint/2010/main" xmlns="" val="34559727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a:t>
            </a:r>
            <a:r>
              <a:rPr lang="en-IN" b="1" dirty="0" smtClean="0"/>
              <a:t>Tree – Entropy Vs </a:t>
            </a:r>
            <a:r>
              <a:rPr lang="en-IN" b="1" dirty="0" err="1" smtClean="0"/>
              <a:t>Gini</a:t>
            </a:r>
            <a:r>
              <a:rPr lang="en-IN" b="1" dirty="0" smtClean="0"/>
              <a:t> Impurity</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r>
              <a:rPr lang="en-US" dirty="0" smtClean="0"/>
              <a:t>Entropy can be defined as a measure of the purity of the sub split. Entropy always lies between 0 to 1. The entropy of any split can be calculated by this formula.</a:t>
            </a:r>
          </a:p>
          <a:p>
            <a:endParaRPr lang="en-IN" dirty="0"/>
          </a:p>
        </p:txBody>
      </p:sp>
      <p:pic>
        <p:nvPicPr>
          <p:cNvPr id="24578" name="Picture 2" descr="https://media.geeksforgeeks.org/wp-content/uploads/20200620175232/Screenshot-2020-06-20-at-5.51.42-PM.png"/>
          <p:cNvPicPr>
            <a:picLocks noChangeAspect="1" noChangeArrowheads="1"/>
          </p:cNvPicPr>
          <p:nvPr/>
        </p:nvPicPr>
        <p:blipFill>
          <a:blip r:embed="rId2"/>
          <a:srcRect/>
          <a:stretch>
            <a:fillRect/>
          </a:stretch>
        </p:blipFill>
        <p:spPr bwMode="auto">
          <a:xfrm>
            <a:off x="731647" y="3459480"/>
            <a:ext cx="6019800" cy="2228850"/>
          </a:xfrm>
          <a:prstGeom prst="rect">
            <a:avLst/>
          </a:prstGeom>
          <a:noFill/>
        </p:spPr>
      </p:pic>
    </p:spTree>
    <p:extLst>
      <p:ext uri="{BB962C8B-B14F-4D97-AF65-F5344CB8AC3E}">
        <p14:creationId xmlns:p14="http://schemas.microsoft.com/office/powerpoint/2010/main" xmlns="" val="29247823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a:t>
            </a:r>
            <a:r>
              <a:rPr lang="en-IN" b="1" dirty="0" smtClean="0"/>
              <a:t>Tree – Entropy Vs </a:t>
            </a:r>
            <a:r>
              <a:rPr lang="en-IN" b="1" dirty="0" err="1" smtClean="0"/>
              <a:t>Gini</a:t>
            </a:r>
            <a:r>
              <a:rPr lang="en-IN" b="1" dirty="0" smtClean="0"/>
              <a:t> Impurity</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r>
              <a:rPr lang="en-US" b="1" dirty="0" err="1" smtClean="0"/>
              <a:t>Gini</a:t>
            </a:r>
            <a:r>
              <a:rPr lang="en-US" b="1" dirty="0" smtClean="0"/>
              <a:t> Impurity:</a:t>
            </a:r>
            <a:r>
              <a:rPr lang="en-US" dirty="0" smtClean="0"/>
              <a:t/>
            </a:r>
            <a:br>
              <a:rPr lang="en-US" dirty="0" smtClean="0"/>
            </a:br>
            <a:r>
              <a:rPr lang="en-US" dirty="0" smtClean="0"/>
              <a:t>The internal working of </a:t>
            </a:r>
            <a:r>
              <a:rPr lang="en-US" dirty="0" err="1" smtClean="0"/>
              <a:t>Gini</a:t>
            </a:r>
            <a:r>
              <a:rPr lang="en-US" dirty="0" smtClean="0"/>
              <a:t> impurity is also somewhat similar to the working of entropy in the Decision Tree. In the Decision Tree algorithm, both are used for building the tree by splitting as per the appropriate features but there is quite a difference in the computation of both the methods. </a:t>
            </a:r>
            <a:r>
              <a:rPr lang="en-US" dirty="0" err="1" smtClean="0"/>
              <a:t>Gini</a:t>
            </a:r>
            <a:r>
              <a:rPr lang="en-US" dirty="0" smtClean="0"/>
              <a:t> Impurity of features after splitting can be calculated by using this formula.</a:t>
            </a:r>
            <a:endParaRPr lang="en-IN" dirty="0"/>
          </a:p>
        </p:txBody>
      </p:sp>
      <p:pic>
        <p:nvPicPr>
          <p:cNvPr id="60418" name="Picture 2" descr="https://media.geeksforgeeks.org/wp-content/uploads/20200620175232/Screenshot-2020-06-20-at-5.51.42-PM.png"/>
          <p:cNvPicPr>
            <a:picLocks noChangeAspect="1" noChangeArrowheads="1"/>
          </p:cNvPicPr>
          <p:nvPr/>
        </p:nvPicPr>
        <p:blipFill>
          <a:blip r:embed="rId2"/>
          <a:srcRect/>
          <a:stretch>
            <a:fillRect/>
          </a:stretch>
        </p:blipFill>
        <p:spPr bwMode="auto">
          <a:xfrm>
            <a:off x="2766695" y="4629150"/>
            <a:ext cx="6019800" cy="2228850"/>
          </a:xfrm>
          <a:prstGeom prst="rect">
            <a:avLst/>
          </a:prstGeom>
          <a:noFill/>
        </p:spPr>
      </p:pic>
    </p:spTree>
    <p:extLst>
      <p:ext uri="{BB962C8B-B14F-4D97-AF65-F5344CB8AC3E}">
        <p14:creationId xmlns:p14="http://schemas.microsoft.com/office/powerpoint/2010/main" xmlns="" val="2924782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a:t>
            </a:r>
            <a:r>
              <a:rPr lang="en-IN" b="1" dirty="0" smtClean="0"/>
              <a:t>Tree – Entropy Vs </a:t>
            </a:r>
            <a:r>
              <a:rPr lang="en-IN" b="1" dirty="0" err="1" smtClean="0"/>
              <a:t>Gini</a:t>
            </a:r>
            <a:r>
              <a:rPr lang="en-IN" b="1" dirty="0" smtClean="0"/>
              <a:t> Impurity</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p:txBody>
      </p:sp>
      <p:pic>
        <p:nvPicPr>
          <p:cNvPr id="59394" name="Picture 2" descr="https://media.geeksforgeeks.org/wp-content/uploads/20200620180439/Gini-Impurity-vs-Entropy.png"/>
          <p:cNvPicPr>
            <a:picLocks noChangeAspect="1" noChangeArrowheads="1"/>
          </p:cNvPicPr>
          <p:nvPr/>
        </p:nvPicPr>
        <p:blipFill>
          <a:blip r:embed="rId2"/>
          <a:srcRect/>
          <a:stretch>
            <a:fillRect/>
          </a:stretch>
        </p:blipFill>
        <p:spPr bwMode="auto">
          <a:xfrm>
            <a:off x="1040511" y="1810194"/>
            <a:ext cx="5562600" cy="4255326"/>
          </a:xfrm>
          <a:prstGeom prst="rect">
            <a:avLst/>
          </a:prstGeom>
          <a:noFill/>
        </p:spPr>
      </p:pic>
    </p:spTree>
    <p:extLst>
      <p:ext uri="{BB962C8B-B14F-4D97-AF65-F5344CB8AC3E}">
        <p14:creationId xmlns:p14="http://schemas.microsoft.com/office/powerpoint/2010/main" xmlns="" val="29247823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a:t>
            </a:r>
            <a:r>
              <a:rPr lang="en-IN" b="1" dirty="0" smtClean="0"/>
              <a:t>Tree – Entropy Vs </a:t>
            </a:r>
            <a:r>
              <a:rPr lang="en-IN" b="1" dirty="0" err="1" smtClean="0"/>
              <a:t>Gini</a:t>
            </a:r>
            <a:r>
              <a:rPr lang="en-IN" b="1" dirty="0" smtClean="0"/>
              <a:t> Impurity</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r>
              <a:rPr lang="en-US" dirty="0" smtClean="0"/>
              <a:t>The internal working of both methods is very similar and both are used for computing the feature/split after every new splitting. But if we compare both the methods then </a:t>
            </a:r>
            <a:r>
              <a:rPr lang="en-US" dirty="0" err="1" smtClean="0"/>
              <a:t>Gini</a:t>
            </a:r>
            <a:r>
              <a:rPr lang="en-US" dirty="0" smtClean="0"/>
              <a:t> Impurity is more efficient than entropy in terms of computing power. As you can see in the graph for entropy, it first increases up to 1 and then starts decreasing, but in the case of </a:t>
            </a:r>
            <a:r>
              <a:rPr lang="en-US" dirty="0" err="1" smtClean="0"/>
              <a:t>Gini</a:t>
            </a:r>
            <a:r>
              <a:rPr lang="en-US" dirty="0" smtClean="0"/>
              <a:t> impurity it only goes up to 0.5 and then it starts decreasing, hence it requires less computational power. The range of Entropy lies in between 0 to 1 and the range of </a:t>
            </a:r>
            <a:r>
              <a:rPr lang="en-US" dirty="0" err="1" smtClean="0"/>
              <a:t>Gini</a:t>
            </a:r>
            <a:r>
              <a:rPr lang="en-US" dirty="0" smtClean="0"/>
              <a:t> Impurity lies in between 0 to 0.5. Hence we can conclude that </a:t>
            </a:r>
            <a:r>
              <a:rPr lang="en-US" dirty="0" err="1" smtClean="0"/>
              <a:t>Gini</a:t>
            </a:r>
            <a:r>
              <a:rPr lang="en-US" dirty="0" smtClean="0"/>
              <a:t> Impurity is better as compared to entropy for selecting the best features.</a:t>
            </a:r>
            <a:endParaRPr lang="en-IN" dirty="0"/>
          </a:p>
        </p:txBody>
      </p:sp>
    </p:spTree>
    <p:extLst>
      <p:ext uri="{BB962C8B-B14F-4D97-AF65-F5344CB8AC3E}">
        <p14:creationId xmlns:p14="http://schemas.microsoft.com/office/powerpoint/2010/main" xmlns="" val="29247823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71E44-06C1-448C-87F3-DCFD27FC78DD}"/>
              </a:ext>
            </a:extLst>
          </p:cNvPr>
          <p:cNvSpPr>
            <a:spLocks noGrp="1"/>
          </p:cNvSpPr>
          <p:nvPr>
            <p:ph type="title"/>
          </p:nvPr>
        </p:nvSpPr>
        <p:spPr/>
        <p:txBody>
          <a:bodyPr/>
          <a:lstStyle/>
          <a:p>
            <a:r>
              <a:rPr lang="en-US" dirty="0"/>
              <a:t>Cross Validation – Evaluating model performance</a:t>
            </a:r>
          </a:p>
        </p:txBody>
      </p:sp>
      <p:pic>
        <p:nvPicPr>
          <p:cNvPr id="5" name="Picture 4">
            <a:extLst>
              <a:ext uri="{FF2B5EF4-FFF2-40B4-BE49-F238E27FC236}">
                <a16:creationId xmlns:a16="http://schemas.microsoft.com/office/drawing/2014/main" xmlns="" id="{53682E8E-9E37-47DC-98E9-7D957E058E5B}"/>
              </a:ext>
            </a:extLst>
          </p:cNvPr>
          <p:cNvPicPr>
            <a:picLocks noChangeAspect="1"/>
          </p:cNvPicPr>
          <p:nvPr/>
        </p:nvPicPr>
        <p:blipFill>
          <a:blip r:embed="rId2"/>
          <a:stretch>
            <a:fillRect/>
          </a:stretch>
        </p:blipFill>
        <p:spPr>
          <a:xfrm>
            <a:off x="6975834" y="1690688"/>
            <a:ext cx="4628561" cy="4373847"/>
          </a:xfrm>
          <a:prstGeom prst="rect">
            <a:avLst/>
          </a:prstGeom>
        </p:spPr>
      </p:pic>
      <p:pic>
        <p:nvPicPr>
          <p:cNvPr id="8" name="Picture 7">
            <a:extLst>
              <a:ext uri="{FF2B5EF4-FFF2-40B4-BE49-F238E27FC236}">
                <a16:creationId xmlns:a16="http://schemas.microsoft.com/office/drawing/2014/main" xmlns="" id="{2EF3858E-AC8A-48F7-A43F-9EB6ACA5649E}"/>
              </a:ext>
            </a:extLst>
          </p:cNvPr>
          <p:cNvPicPr>
            <a:picLocks noChangeAspect="1"/>
          </p:cNvPicPr>
          <p:nvPr/>
        </p:nvPicPr>
        <p:blipFill>
          <a:blip r:embed="rId3"/>
          <a:stretch>
            <a:fillRect/>
          </a:stretch>
        </p:blipFill>
        <p:spPr>
          <a:xfrm>
            <a:off x="697585" y="1596231"/>
            <a:ext cx="5986019" cy="4468304"/>
          </a:xfrm>
          <a:prstGeom prst="rect">
            <a:avLst/>
          </a:prstGeom>
        </p:spPr>
      </p:pic>
    </p:spTree>
    <p:extLst>
      <p:ext uri="{BB962C8B-B14F-4D97-AF65-F5344CB8AC3E}">
        <p14:creationId xmlns:p14="http://schemas.microsoft.com/office/powerpoint/2010/main" xmlns="" val="2076159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71E44-06C1-448C-87F3-DCFD27FC78DD}"/>
              </a:ext>
            </a:extLst>
          </p:cNvPr>
          <p:cNvSpPr>
            <a:spLocks noGrp="1"/>
          </p:cNvSpPr>
          <p:nvPr>
            <p:ph type="title"/>
          </p:nvPr>
        </p:nvSpPr>
        <p:spPr/>
        <p:txBody>
          <a:bodyPr/>
          <a:lstStyle/>
          <a:p>
            <a:r>
              <a:rPr lang="en-US" dirty="0"/>
              <a:t>Cross Validation – Evaluating model performance</a:t>
            </a:r>
          </a:p>
        </p:txBody>
      </p:sp>
      <p:pic>
        <p:nvPicPr>
          <p:cNvPr id="3" name="Picture 2">
            <a:extLst>
              <a:ext uri="{FF2B5EF4-FFF2-40B4-BE49-F238E27FC236}">
                <a16:creationId xmlns:a16="http://schemas.microsoft.com/office/drawing/2014/main" xmlns="" id="{2494B616-E428-4FFD-B8E6-621382233962}"/>
              </a:ext>
            </a:extLst>
          </p:cNvPr>
          <p:cNvPicPr>
            <a:picLocks noChangeAspect="1"/>
          </p:cNvPicPr>
          <p:nvPr/>
        </p:nvPicPr>
        <p:blipFill>
          <a:blip r:embed="rId2"/>
          <a:stretch>
            <a:fillRect/>
          </a:stretch>
        </p:blipFill>
        <p:spPr>
          <a:xfrm>
            <a:off x="734505" y="1805799"/>
            <a:ext cx="5257801" cy="4312197"/>
          </a:xfrm>
          <a:prstGeom prst="rect">
            <a:avLst/>
          </a:prstGeom>
        </p:spPr>
      </p:pic>
      <p:pic>
        <p:nvPicPr>
          <p:cNvPr id="4" name="Picture 3">
            <a:extLst>
              <a:ext uri="{FF2B5EF4-FFF2-40B4-BE49-F238E27FC236}">
                <a16:creationId xmlns:a16="http://schemas.microsoft.com/office/drawing/2014/main" xmlns="" id="{B9799B64-FEC1-4A61-8C49-D43D338AD43C}"/>
              </a:ext>
            </a:extLst>
          </p:cNvPr>
          <p:cNvPicPr>
            <a:picLocks noChangeAspect="1"/>
          </p:cNvPicPr>
          <p:nvPr/>
        </p:nvPicPr>
        <p:blipFill>
          <a:blip r:embed="rId3"/>
          <a:stretch>
            <a:fillRect/>
          </a:stretch>
        </p:blipFill>
        <p:spPr>
          <a:xfrm>
            <a:off x="6096001" y="1564849"/>
            <a:ext cx="5451834" cy="4553146"/>
          </a:xfrm>
          <a:prstGeom prst="rect">
            <a:avLst/>
          </a:prstGeom>
        </p:spPr>
      </p:pic>
    </p:spTree>
    <p:extLst>
      <p:ext uri="{BB962C8B-B14F-4D97-AF65-F5344CB8AC3E}">
        <p14:creationId xmlns:p14="http://schemas.microsoft.com/office/powerpoint/2010/main" xmlns="" val="2342371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71E44-06C1-448C-87F3-DCFD27FC78DD}"/>
              </a:ext>
            </a:extLst>
          </p:cNvPr>
          <p:cNvSpPr>
            <a:spLocks noGrp="1"/>
          </p:cNvSpPr>
          <p:nvPr>
            <p:ph type="title"/>
          </p:nvPr>
        </p:nvSpPr>
        <p:spPr/>
        <p:txBody>
          <a:bodyPr/>
          <a:lstStyle/>
          <a:p>
            <a:r>
              <a:rPr lang="en-US" dirty="0"/>
              <a:t>Cross Validation – Evaluating model performance – Option 3</a:t>
            </a:r>
          </a:p>
        </p:txBody>
      </p:sp>
      <p:pic>
        <p:nvPicPr>
          <p:cNvPr id="5" name="Picture 4">
            <a:extLst>
              <a:ext uri="{FF2B5EF4-FFF2-40B4-BE49-F238E27FC236}">
                <a16:creationId xmlns:a16="http://schemas.microsoft.com/office/drawing/2014/main" xmlns="" id="{7C7337A1-1BB3-4368-8A20-CB466BF000FA}"/>
              </a:ext>
            </a:extLst>
          </p:cNvPr>
          <p:cNvPicPr>
            <a:picLocks noChangeAspect="1"/>
          </p:cNvPicPr>
          <p:nvPr/>
        </p:nvPicPr>
        <p:blipFill>
          <a:blip r:embed="rId2"/>
          <a:stretch>
            <a:fillRect/>
          </a:stretch>
        </p:blipFill>
        <p:spPr>
          <a:xfrm>
            <a:off x="1140644" y="1960775"/>
            <a:ext cx="9954704" cy="4532100"/>
          </a:xfrm>
          <a:prstGeom prst="rect">
            <a:avLst/>
          </a:prstGeom>
        </p:spPr>
      </p:pic>
    </p:spTree>
    <p:extLst>
      <p:ext uri="{BB962C8B-B14F-4D97-AF65-F5344CB8AC3E}">
        <p14:creationId xmlns:p14="http://schemas.microsoft.com/office/powerpoint/2010/main" xmlns="" val="2852507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891729" y="1382936"/>
            <a:ext cx="10719246" cy="4806268"/>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41D3BD-21ED-4200-A35D-5864E79FFE5E}"/>
              </a:ext>
            </a:extLst>
          </p:cNvPr>
          <p:cNvSpPr>
            <a:spLocks noGrp="1"/>
          </p:cNvSpPr>
          <p:nvPr>
            <p:ph type="title"/>
          </p:nvPr>
        </p:nvSpPr>
        <p:spPr/>
        <p:txBody>
          <a:bodyPr/>
          <a:lstStyle/>
          <a:p>
            <a:r>
              <a:rPr lang="en-IN" b="1" dirty="0" smtClean="0"/>
              <a:t>Topics</a:t>
            </a:r>
            <a:endParaRPr lang="en-IN" b="1" dirty="0"/>
          </a:p>
        </p:txBody>
      </p:sp>
      <p:sp>
        <p:nvSpPr>
          <p:cNvPr id="3" name="Content Placeholder 2">
            <a:extLst>
              <a:ext uri="{FF2B5EF4-FFF2-40B4-BE49-F238E27FC236}">
                <a16:creationId xmlns="" xmlns:a16="http://schemas.microsoft.com/office/drawing/2014/main" id="{70EAE32C-01B9-4D24-8F7D-680E6749ACEE}"/>
              </a:ext>
            </a:extLst>
          </p:cNvPr>
          <p:cNvSpPr>
            <a:spLocks noGrp="1"/>
          </p:cNvSpPr>
          <p:nvPr>
            <p:ph idx="1"/>
          </p:nvPr>
        </p:nvSpPr>
        <p:spPr/>
        <p:txBody>
          <a:bodyPr>
            <a:normAutofit/>
          </a:bodyPr>
          <a:lstStyle/>
          <a:p>
            <a:r>
              <a:rPr lang="en-IN" b="1" dirty="0" smtClean="0"/>
              <a:t>Supervised machine learning</a:t>
            </a:r>
            <a:endParaRPr lang="en-IN" b="1" dirty="0"/>
          </a:p>
          <a:p>
            <a:pPr lvl="1"/>
            <a:r>
              <a:rPr lang="en-IN" b="1" dirty="0" smtClean="0"/>
              <a:t>Decision Tree</a:t>
            </a:r>
            <a:endParaRPr lang="en-IN" b="1" dirty="0"/>
          </a:p>
          <a:p>
            <a:pPr lvl="1"/>
            <a:r>
              <a:rPr lang="en-IN" b="1" dirty="0" smtClean="0"/>
              <a:t>Support Vector Machine</a:t>
            </a:r>
            <a:endParaRPr lang="en-IN" b="1" dirty="0"/>
          </a:p>
          <a:p>
            <a:endParaRPr lang="en-IN" dirty="0"/>
          </a:p>
          <a:p>
            <a:endParaRPr lang="en-IN" dirty="0"/>
          </a:p>
          <a:p>
            <a:endParaRPr lang="en-IN" dirty="0"/>
          </a:p>
        </p:txBody>
      </p:sp>
    </p:spTree>
    <p:extLst>
      <p:ext uri="{BB962C8B-B14F-4D97-AF65-F5344CB8AC3E}">
        <p14:creationId xmlns=""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634790" y="1571861"/>
            <a:ext cx="10625177" cy="475337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725474" y="1866585"/>
            <a:ext cx="11101270" cy="4375517"/>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982412" y="1753229"/>
            <a:ext cx="10468225" cy="465709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861501" y="1866585"/>
            <a:ext cx="10829216" cy="4585014"/>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861501" y="1851471"/>
            <a:ext cx="10330453" cy="4360404"/>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748145" y="1579418"/>
            <a:ext cx="10904787" cy="4510231"/>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869059" y="1775901"/>
            <a:ext cx="10617620" cy="4335974"/>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876615" y="1745673"/>
            <a:ext cx="10451366" cy="442335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srcRect/>
          <a:stretch>
            <a:fillRect/>
          </a:stretch>
        </p:blipFill>
        <p:spPr bwMode="auto">
          <a:xfrm>
            <a:off x="816159" y="1866585"/>
            <a:ext cx="10511821" cy="458184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997527" y="1904370"/>
            <a:ext cx="10209541" cy="4051929"/>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a:t>
            </a:r>
            <a:r>
              <a:rPr lang="en-IN" b="1" dirty="0" smtClean="0"/>
              <a:t>Tree</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1026" name="Picture 2"/>
          <p:cNvPicPr>
            <a:picLocks noChangeAspect="1" noChangeArrowheads="1"/>
          </p:cNvPicPr>
          <p:nvPr/>
        </p:nvPicPr>
        <p:blipFill>
          <a:blip r:embed="rId2"/>
          <a:srcRect/>
          <a:stretch>
            <a:fillRect/>
          </a:stretch>
        </p:blipFill>
        <p:spPr bwMode="auto">
          <a:xfrm>
            <a:off x="989970" y="1473620"/>
            <a:ext cx="10028172" cy="4871618"/>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838830" y="1874142"/>
            <a:ext cx="10557163" cy="4360403"/>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823716" y="1836357"/>
            <a:ext cx="11078599" cy="4239491"/>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921957" y="1889256"/>
            <a:ext cx="10428694" cy="4646481"/>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2"/>
          <a:srcRect/>
          <a:stretch>
            <a:fillRect/>
          </a:stretch>
        </p:blipFill>
        <p:spPr bwMode="auto">
          <a:xfrm>
            <a:off x="876616" y="1836357"/>
            <a:ext cx="10678075" cy="4391406"/>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869058" y="1934598"/>
            <a:ext cx="10413579" cy="4486839"/>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of Support Vector Machine  (SVM)</a:t>
            </a:r>
            <a:endParaRPr lang="en-US" b="1"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831273" y="1617203"/>
            <a:ext cx="10587391" cy="4739146"/>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Hands-on session</a:t>
            </a:r>
            <a:endParaRPr lang="en-US" b="1" dirty="0"/>
          </a:p>
        </p:txBody>
      </p:sp>
      <p:sp>
        <p:nvSpPr>
          <p:cNvPr id="3" name="Content Placeholder 2"/>
          <p:cNvSpPr>
            <a:spLocks noGrp="1"/>
          </p:cNvSpPr>
          <p:nvPr>
            <p:ph idx="1"/>
          </p:nvPr>
        </p:nvSpPr>
        <p:spPr/>
        <p:txBody>
          <a:bodyPr/>
          <a:lstStyle/>
          <a:p>
            <a:r>
              <a:rPr lang="en-US" dirty="0" smtClean="0"/>
              <a:t>Decision Tree</a:t>
            </a:r>
          </a:p>
          <a:p>
            <a:r>
              <a:rPr lang="en-US" dirty="0" smtClean="0"/>
              <a:t>SVM</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Content Placeholder 4"/>
          <p:cNvSpPr>
            <a:spLocks noGrp="1"/>
          </p:cNvSpPr>
          <p:nvPr>
            <p:ph idx="1"/>
          </p:nvPr>
        </p:nvSpPr>
        <p:spPr/>
        <p:txBody>
          <a:bodyPr/>
          <a:lstStyle/>
          <a:p>
            <a:r>
              <a:rPr lang="en-US" dirty="0" smtClean="0">
                <a:hlinkClick r:id="rId2"/>
              </a:rPr>
              <a:t>https://www.skillbasics.com/</a:t>
            </a:r>
            <a:endParaRPr lang="en-US" dirty="0" smtClean="0"/>
          </a:p>
          <a:p>
            <a:r>
              <a:rPr lang="en-US" dirty="0" smtClean="0">
                <a:hlinkClick r:id="rId3"/>
              </a:rPr>
              <a:t>https://www.slideshare.net/Simplilearn/support-vector-machine-how-support-vector-machine-works-svm-in-machine-learning-simplilearn</a:t>
            </a:r>
            <a:endParaRPr lang="en-US" dirty="0" smtClean="0"/>
          </a:p>
          <a:p>
            <a:r>
              <a:rPr lang="en-US" dirty="0" smtClean="0">
                <a:hlinkClick r:id="rId4"/>
              </a:rPr>
              <a:t>https://www.geeksforgeeks.org/decision-tree-introduction-example</a:t>
            </a:r>
            <a:r>
              <a:rPr lang="en-US" dirty="0" smtClean="0">
                <a:hlinkClick r:id="rId4"/>
              </a:rPr>
              <a:t>/</a:t>
            </a:r>
            <a:endParaRPr lang="en-US" dirty="0" smtClean="0"/>
          </a:p>
          <a:p>
            <a:r>
              <a:rPr lang="en-US" smtClean="0"/>
              <a:t>https://www.geeksforgeeks.org/regularization-in-machine-learning/</a:t>
            </a:r>
            <a:endParaRPr lang="en-US" dirty="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2FA290-8B3A-4103-A00E-06244A24C22B}"/>
              </a:ext>
            </a:extLst>
          </p:cNvPr>
          <p:cNvSpPr>
            <a:spLocks noGrp="1"/>
          </p:cNvSpPr>
          <p:nvPr>
            <p:ph type="ctrTitle"/>
          </p:nvPr>
        </p:nvSpPr>
        <p:spPr>
          <a:xfrm>
            <a:off x="1524000" y="2719131"/>
            <a:ext cx="9144000" cy="935575"/>
          </a:xfrm>
        </p:spPr>
        <p:txBody>
          <a:bodyPr>
            <a:normAutofit fontScale="90000"/>
          </a:bodyPr>
          <a:lstStyle/>
          <a:p>
            <a:r>
              <a:rPr lang="en-IN" sz="4800" dirty="0" smtClean="0">
                <a:latin typeface="Arial" panose="020B0604020202020204" pitchFamily="34" charset="0"/>
                <a:cs typeface="Arial" panose="020B0604020202020204" pitchFamily="34" charset="0"/>
              </a:rPr>
              <a:t/>
            </a:r>
            <a:br>
              <a:rPr lang="en-IN" sz="4800" dirty="0" smtClean="0">
                <a:latin typeface="Arial" panose="020B0604020202020204" pitchFamily="34" charset="0"/>
                <a:cs typeface="Arial" panose="020B0604020202020204" pitchFamily="34" charset="0"/>
              </a:rPr>
            </a:br>
            <a:r>
              <a:rPr lang="en-IN" sz="4800" dirty="0" smtClean="0">
                <a:latin typeface="Arial" panose="020B0604020202020204" pitchFamily="34" charset="0"/>
                <a:cs typeface="Arial" panose="020B0604020202020204" pitchFamily="34" charset="0"/>
              </a:rPr>
              <a:t>Thank </a:t>
            </a:r>
            <a:r>
              <a:rPr lang="en-IN" sz="4800" dirty="0">
                <a:latin typeface="Arial" panose="020B0604020202020204" pitchFamily="34" charset="0"/>
                <a:cs typeface="Arial" panose="020B0604020202020204" pitchFamily="34" charset="0"/>
              </a:rPr>
              <a:t>You</a:t>
            </a:r>
          </a:p>
        </p:txBody>
      </p:sp>
      <p:sp>
        <p:nvSpPr>
          <p:cNvPr id="3" name="Subtitle 2">
            <a:extLst>
              <a:ext uri="{FF2B5EF4-FFF2-40B4-BE49-F238E27FC236}">
                <a16:creationId xmlns:a16="http://schemas.microsoft.com/office/drawing/2014/main" xmlns="" id="{DDB74BFB-7A18-4DF0-8E46-E05235A52D36}"/>
              </a:ext>
            </a:extLst>
          </p:cNvPr>
          <p:cNvSpPr>
            <a:spLocks noGrp="1"/>
          </p:cNvSpPr>
          <p:nvPr>
            <p:ph type="subTitle" idx="1"/>
          </p:nvPr>
        </p:nvSpPr>
        <p:spPr>
          <a:xfrm>
            <a:off x="1524000" y="3602037"/>
            <a:ext cx="9144000" cy="2754313"/>
          </a:xfrm>
        </p:spPr>
        <p:txBody>
          <a:bodyPr>
            <a:noAutofit/>
          </a:bodyPr>
          <a:lstStyle/>
          <a:p>
            <a:r>
              <a:rPr lang="en-IN" b="1" dirty="0" err="1" smtClean="0">
                <a:latin typeface="Arial" panose="020B0604020202020204" pitchFamily="34" charset="0"/>
                <a:cs typeface="Arial" panose="020B0604020202020204" pitchFamily="34" charset="0"/>
              </a:rPr>
              <a:t>Raghu</a:t>
            </a:r>
            <a:r>
              <a:rPr lang="en-IN" b="1" dirty="0" smtClean="0">
                <a:latin typeface="Arial" panose="020B0604020202020204" pitchFamily="34" charset="0"/>
                <a:cs typeface="Arial" panose="020B0604020202020204" pitchFamily="34" charset="0"/>
              </a:rPr>
              <a:t> Prasad </a:t>
            </a:r>
            <a:r>
              <a:rPr lang="en-IN" b="1" dirty="0" err="1" smtClean="0">
                <a:latin typeface="Arial" panose="020B0604020202020204" pitchFamily="34" charset="0"/>
                <a:cs typeface="Arial" panose="020B0604020202020204" pitchFamily="34" charset="0"/>
              </a:rPr>
              <a:t>Konandur</a:t>
            </a:r>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9845547471</a:t>
            </a:r>
          </a:p>
          <a:p>
            <a:r>
              <a:rPr lang="en-IN" b="1" dirty="0" smtClean="0">
                <a:latin typeface="Arial" panose="020B0604020202020204" pitchFamily="34" charset="0"/>
                <a:cs typeface="Arial" panose="020B0604020202020204" pitchFamily="34" charset="0"/>
                <a:hlinkClick r:id="rId2"/>
              </a:rPr>
              <a:t>www.kaushalya.tech</a:t>
            </a:r>
            <a:endParaRPr lang="en-IN" b="1" dirty="0" smtClean="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raghuprasadkonandur@kaushalya.tech</a:t>
            </a:r>
          </a:p>
          <a:p>
            <a:endParaRPr lang="en-IN" b="1"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xmlns=""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xmlns=""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pPr/>
              <a:t>48</a:t>
            </a:fld>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Tree>
    <p:extLst>
      <p:ext uri="{BB962C8B-B14F-4D97-AF65-F5344CB8AC3E}">
        <p14:creationId xmlns:p14="http://schemas.microsoft.com/office/powerpoint/2010/main" xmlns="" val="2011424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Important terms</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2050" name="Picture 2"/>
          <p:cNvPicPr>
            <a:picLocks noChangeAspect="1" noChangeArrowheads="1"/>
          </p:cNvPicPr>
          <p:nvPr/>
        </p:nvPicPr>
        <p:blipFill>
          <a:blip r:embed="rId2"/>
          <a:srcRect/>
          <a:stretch>
            <a:fillRect/>
          </a:stretch>
        </p:blipFill>
        <p:spPr bwMode="auto">
          <a:xfrm>
            <a:off x="959742" y="1692774"/>
            <a:ext cx="10217099" cy="4731838"/>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Important terms</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3074" name="Picture 2"/>
          <p:cNvPicPr>
            <a:picLocks noChangeAspect="1" noChangeArrowheads="1"/>
          </p:cNvPicPr>
          <p:nvPr/>
        </p:nvPicPr>
        <p:blipFill>
          <a:blip r:embed="rId2"/>
          <a:srcRect/>
          <a:stretch>
            <a:fillRect/>
          </a:stretch>
        </p:blipFill>
        <p:spPr bwMode="auto">
          <a:xfrm>
            <a:off x="838830" y="1723002"/>
            <a:ext cx="10322896" cy="4690497"/>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Important terms</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3074" name="Picture 2"/>
          <p:cNvPicPr>
            <a:picLocks noChangeAspect="1" noChangeArrowheads="1"/>
          </p:cNvPicPr>
          <p:nvPr/>
        </p:nvPicPr>
        <p:blipFill>
          <a:blip r:embed="rId2"/>
          <a:srcRect/>
          <a:stretch>
            <a:fillRect/>
          </a:stretch>
        </p:blipFill>
        <p:spPr bwMode="auto">
          <a:xfrm>
            <a:off x="838830" y="1723002"/>
            <a:ext cx="10322896" cy="4690497"/>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Important terms</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4098" name="Picture 2"/>
          <p:cNvPicPr>
            <a:picLocks noChangeAspect="1" noChangeArrowheads="1"/>
          </p:cNvPicPr>
          <p:nvPr/>
        </p:nvPicPr>
        <p:blipFill>
          <a:blip r:embed="rId2"/>
          <a:srcRect/>
          <a:stretch>
            <a:fillRect/>
          </a:stretch>
        </p:blipFill>
        <p:spPr bwMode="auto">
          <a:xfrm>
            <a:off x="884172" y="1526519"/>
            <a:ext cx="10693190" cy="4910794"/>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5E232-DB37-4223-BC2A-DB3BA9C1CA14}"/>
              </a:ext>
            </a:extLst>
          </p:cNvPr>
          <p:cNvSpPr>
            <a:spLocks noGrp="1"/>
          </p:cNvSpPr>
          <p:nvPr>
            <p:ph type="title"/>
          </p:nvPr>
        </p:nvSpPr>
        <p:spPr/>
        <p:txBody>
          <a:bodyPr/>
          <a:lstStyle/>
          <a:p>
            <a:r>
              <a:rPr lang="en-IN" b="1" dirty="0"/>
              <a:t>Decision Tree – </a:t>
            </a:r>
            <a:r>
              <a:rPr lang="en-IN" b="1" dirty="0" smtClean="0"/>
              <a:t>Important terms</a:t>
            </a:r>
            <a:endParaRPr lang="en-IN" b="1" dirty="0"/>
          </a:p>
        </p:txBody>
      </p:sp>
      <p:sp>
        <p:nvSpPr>
          <p:cNvPr id="6" name="Content Placeholder 5">
            <a:extLst>
              <a:ext uri="{FF2B5EF4-FFF2-40B4-BE49-F238E27FC236}">
                <a16:creationId xmlns:a16="http://schemas.microsoft.com/office/drawing/2014/main" xmlns="" id="{DCC8A11E-43F2-4E89-AA95-6A0765F743C4}"/>
              </a:ext>
            </a:extLst>
          </p:cNvPr>
          <p:cNvSpPr>
            <a:spLocks noGrp="1"/>
          </p:cNvSpPr>
          <p:nvPr>
            <p:ph idx="1"/>
          </p:nvPr>
        </p:nvSpPr>
        <p:spPr/>
        <p:txBody>
          <a:bodyPr/>
          <a:lstStyle/>
          <a:p>
            <a:endParaRPr lang="en-IN" dirty="0"/>
          </a:p>
          <a:p>
            <a:endParaRPr lang="en-IN" dirty="0"/>
          </a:p>
        </p:txBody>
      </p:sp>
      <p:pic>
        <p:nvPicPr>
          <p:cNvPr id="5122" name="Picture 2"/>
          <p:cNvPicPr>
            <a:picLocks noChangeAspect="1" noChangeArrowheads="1"/>
          </p:cNvPicPr>
          <p:nvPr/>
        </p:nvPicPr>
        <p:blipFill>
          <a:blip r:embed="rId2"/>
          <a:srcRect/>
          <a:stretch>
            <a:fillRect/>
          </a:stretch>
        </p:blipFill>
        <p:spPr bwMode="auto">
          <a:xfrm>
            <a:off x="929514" y="1647431"/>
            <a:ext cx="9778790" cy="4789881"/>
          </a:xfrm>
          <a:prstGeom prst="rect">
            <a:avLst/>
          </a:prstGeom>
          <a:noFill/>
          <a:ln w="9525">
            <a:noFill/>
            <a:miter lim="800000"/>
            <a:headEnd/>
            <a:tailEnd/>
          </a:ln>
          <a:effectLst/>
        </p:spPr>
      </p:pic>
    </p:spTree>
    <p:extLst>
      <p:ext uri="{BB962C8B-B14F-4D97-AF65-F5344CB8AC3E}">
        <p14:creationId xmlns:p14="http://schemas.microsoft.com/office/powerpoint/2010/main" xmlns="" val="2098109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12993</TotalTime>
  <Words>560</Words>
  <Application>Microsoft Office PowerPoint</Application>
  <PresentationFormat>Custom</PresentationFormat>
  <Paragraphs>82</Paragraphs>
  <Slides>48</Slides>
  <Notes>0</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   Machine Learning Algorithms Decision Tree and Support Vector Machine </vt:lpstr>
      <vt:lpstr>Introduction</vt:lpstr>
      <vt:lpstr>Topics</vt:lpstr>
      <vt:lpstr>Decision Tree</vt:lpstr>
      <vt:lpstr>Decision Tree – Important terms</vt:lpstr>
      <vt:lpstr>Decision Tree – Important terms</vt:lpstr>
      <vt:lpstr>Decision Tree – Important terms</vt:lpstr>
      <vt:lpstr>Decision Tree – Important terms</vt:lpstr>
      <vt:lpstr>Decision Tree – Important terms</vt:lpstr>
      <vt:lpstr>Decision Tree – Important terms</vt:lpstr>
      <vt:lpstr>Decision Tree – Important terms</vt:lpstr>
      <vt:lpstr>Decision Tree – How it works ?</vt:lpstr>
      <vt:lpstr>Decision Tree – How it works ?</vt:lpstr>
      <vt:lpstr>Decision Tree – How it works ?</vt:lpstr>
      <vt:lpstr>Decision Tree – How it works ?</vt:lpstr>
      <vt:lpstr>Decision Tree – How it works ?</vt:lpstr>
      <vt:lpstr>Decision Tree – Use Case</vt:lpstr>
      <vt:lpstr>Decision Tree</vt:lpstr>
      <vt:lpstr>Decision Tree</vt:lpstr>
      <vt:lpstr>Decision Tree</vt:lpstr>
      <vt:lpstr>Decision Tree</vt:lpstr>
      <vt:lpstr>Decision Tree – Entropy Vs Gini Impurity</vt:lpstr>
      <vt:lpstr>Decision Tree – Entropy Vs Gini Impurity</vt:lpstr>
      <vt:lpstr>Decision Tree – Entropy Vs Gini Impurity</vt:lpstr>
      <vt:lpstr>Decision Tree – Entropy Vs Gini Impurity</vt:lpstr>
      <vt:lpstr>Cross Validation – Evaluating model performance</vt:lpstr>
      <vt:lpstr>Cross Validation – Evaluating model performance</vt:lpstr>
      <vt:lpstr>Cross Validation – Evaluating model performance – Option 3</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Support Vector Machine  (SVM)</vt:lpstr>
      <vt:lpstr>Applications of Support Vector Machine  (SVM)</vt:lpstr>
      <vt:lpstr>Hands-on session</vt:lpstr>
      <vt:lpstr>References</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lenovo</cp:lastModifiedBy>
  <cp:revision>861</cp:revision>
  <dcterms:created xsi:type="dcterms:W3CDTF">2018-01-28T06:02:15Z</dcterms:created>
  <dcterms:modified xsi:type="dcterms:W3CDTF">2021-03-23T16:32:18Z</dcterms:modified>
</cp:coreProperties>
</file>